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Lst>
  <p:notesMasterIdLst>
    <p:notesMasterId r:id="rId23"/>
  </p:notesMasterIdLst>
  <p:sldIdLst>
    <p:sldId id="2076137761" r:id="rId5"/>
    <p:sldId id="259" r:id="rId6"/>
    <p:sldId id="2076136817" r:id="rId7"/>
    <p:sldId id="2076137771" r:id="rId8"/>
    <p:sldId id="260" r:id="rId9"/>
    <p:sldId id="261" r:id="rId10"/>
    <p:sldId id="6143" r:id="rId11"/>
    <p:sldId id="6144" r:id="rId12"/>
    <p:sldId id="6145" r:id="rId13"/>
    <p:sldId id="6146" r:id="rId14"/>
    <p:sldId id="6147" r:id="rId15"/>
    <p:sldId id="6148" r:id="rId16"/>
    <p:sldId id="6149" r:id="rId17"/>
    <p:sldId id="6150" r:id="rId18"/>
    <p:sldId id="6151" r:id="rId19"/>
    <p:sldId id="6152" r:id="rId20"/>
    <p:sldId id="6153" r:id="rId21"/>
    <p:sldId id="207613753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6A6A6"/>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2" autoAdjust="0"/>
    <p:restoredTop sz="93719" autoAdjust="0"/>
  </p:normalViewPr>
  <p:slideViewPr>
    <p:cSldViewPr snapToGrid="0">
      <p:cViewPr varScale="1">
        <p:scale>
          <a:sx n="80" d="100"/>
          <a:sy n="80"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95316A-754A-46FA-899F-B64C2DC88652}"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B20D2FB-AE6D-46F1-BC89-F7193771289B}">
      <dgm:prSet phldrT="[Text]"/>
      <dgm:spPr/>
      <dgm:t>
        <a:bodyPr/>
        <a:lstStyle/>
        <a:p>
          <a:r>
            <a:rPr lang="en-US" dirty="0" err="1"/>
            <a:t>Dataflex</a:t>
          </a:r>
          <a:endParaRPr lang="en-US" dirty="0"/>
        </a:p>
      </dgm:t>
    </dgm:pt>
    <dgm:pt modelId="{1BDF9F51-4AC2-4C27-B84D-0114DC8A15F4}" type="parTrans" cxnId="{F64F27E7-C3CD-493F-A066-9550B4BFE601}">
      <dgm:prSet/>
      <dgm:spPr/>
      <dgm:t>
        <a:bodyPr/>
        <a:lstStyle/>
        <a:p>
          <a:endParaRPr lang="en-US"/>
        </a:p>
      </dgm:t>
    </dgm:pt>
    <dgm:pt modelId="{FB68D65D-C66D-422E-BE9D-8FA99D78A800}" type="sibTrans" cxnId="{F64F27E7-C3CD-493F-A066-9550B4BFE601}">
      <dgm:prSet/>
      <dgm:spPr/>
      <dgm:t>
        <a:bodyPr/>
        <a:lstStyle/>
        <a:p>
          <a:endParaRPr lang="en-US"/>
        </a:p>
      </dgm:t>
    </dgm:pt>
    <dgm:pt modelId="{856637A4-52F2-4894-9738-2CAD05C08C8D}">
      <dgm:prSet phldrT="[Text]"/>
      <dgm:spPr/>
      <dgm:t>
        <a:bodyPr/>
        <a:lstStyle/>
        <a:p>
          <a:r>
            <a:rPr lang="en-US" dirty="0"/>
            <a:t>July 2020</a:t>
          </a:r>
        </a:p>
      </dgm:t>
    </dgm:pt>
    <dgm:pt modelId="{6B112BA9-8275-482A-8AB9-156354E55507}" type="parTrans" cxnId="{3DA643B7-C087-4F3F-8AF7-D01490FFE6AF}">
      <dgm:prSet/>
      <dgm:spPr/>
      <dgm:t>
        <a:bodyPr/>
        <a:lstStyle/>
        <a:p>
          <a:endParaRPr lang="en-US"/>
        </a:p>
      </dgm:t>
    </dgm:pt>
    <dgm:pt modelId="{B62221BF-9527-463A-99C4-40E1E7300C0E}" type="sibTrans" cxnId="{3DA643B7-C087-4F3F-8AF7-D01490FFE6AF}">
      <dgm:prSet/>
      <dgm:spPr/>
      <dgm:t>
        <a:bodyPr/>
        <a:lstStyle/>
        <a:p>
          <a:endParaRPr lang="en-US"/>
        </a:p>
      </dgm:t>
    </dgm:pt>
    <dgm:pt modelId="{856FD13A-6D25-4E33-8F03-CE362354FD81}">
      <dgm:prSet phldrT="[Text]"/>
      <dgm:spPr/>
      <dgm:t>
        <a:bodyPr/>
        <a:lstStyle/>
        <a:p>
          <a:r>
            <a:rPr lang="en-US" dirty="0"/>
            <a:t>Project Oakdale</a:t>
          </a:r>
        </a:p>
      </dgm:t>
    </dgm:pt>
    <dgm:pt modelId="{EA351E6B-BCAC-4FC6-8412-726B1887ADED}" type="parTrans" cxnId="{B9581147-6815-476C-8504-208C06C2A100}">
      <dgm:prSet/>
      <dgm:spPr/>
      <dgm:t>
        <a:bodyPr/>
        <a:lstStyle/>
        <a:p>
          <a:endParaRPr lang="en-US"/>
        </a:p>
      </dgm:t>
    </dgm:pt>
    <dgm:pt modelId="{A0ED5509-CFED-414B-9C53-F16103492980}" type="sibTrans" cxnId="{B9581147-6815-476C-8504-208C06C2A100}">
      <dgm:prSet/>
      <dgm:spPr/>
      <dgm:t>
        <a:bodyPr/>
        <a:lstStyle/>
        <a:p>
          <a:endParaRPr lang="en-US"/>
        </a:p>
      </dgm:t>
    </dgm:pt>
    <dgm:pt modelId="{C0126FFC-C660-4CE4-A9D4-E4A67DE72B2F}">
      <dgm:prSet phldrT="[Text]"/>
      <dgm:spPr/>
      <dgm:t>
        <a:bodyPr/>
        <a:lstStyle/>
        <a:p>
          <a:r>
            <a:rPr lang="en-US" dirty="0"/>
            <a:t>July / August 2020</a:t>
          </a:r>
        </a:p>
      </dgm:t>
    </dgm:pt>
    <dgm:pt modelId="{65EB85DA-5F3E-4170-84F0-0BAE3E931AE1}" type="parTrans" cxnId="{D00280F0-9F9B-4A15-BD0F-63B4E025D213}">
      <dgm:prSet/>
      <dgm:spPr/>
      <dgm:t>
        <a:bodyPr/>
        <a:lstStyle/>
        <a:p>
          <a:endParaRPr lang="en-US"/>
        </a:p>
      </dgm:t>
    </dgm:pt>
    <dgm:pt modelId="{6DD1DDD1-9768-4AC9-B246-F998B4773497}" type="sibTrans" cxnId="{D00280F0-9F9B-4A15-BD0F-63B4E025D213}">
      <dgm:prSet/>
      <dgm:spPr/>
      <dgm:t>
        <a:bodyPr/>
        <a:lstStyle/>
        <a:p>
          <a:endParaRPr lang="en-US"/>
        </a:p>
      </dgm:t>
    </dgm:pt>
    <dgm:pt modelId="{89A57795-6720-44C4-9635-745D44864EF4}">
      <dgm:prSet phldrT="[Text]"/>
      <dgm:spPr/>
      <dgm:t>
        <a:bodyPr/>
        <a:lstStyle/>
        <a:p>
          <a:r>
            <a:rPr lang="en-US" dirty="0" err="1"/>
            <a:t>Dataverse</a:t>
          </a:r>
          <a:r>
            <a:rPr lang="en-US" dirty="0"/>
            <a:t> for Teams</a:t>
          </a:r>
        </a:p>
      </dgm:t>
    </dgm:pt>
    <dgm:pt modelId="{DEA34941-4D87-4C86-807C-E784B2C7DCF2}" type="parTrans" cxnId="{544B83C4-6656-4307-BBA9-41896671EE7F}">
      <dgm:prSet/>
      <dgm:spPr/>
      <dgm:t>
        <a:bodyPr/>
        <a:lstStyle/>
        <a:p>
          <a:endParaRPr lang="en-US"/>
        </a:p>
      </dgm:t>
    </dgm:pt>
    <dgm:pt modelId="{9B2992BD-CF3B-4891-B0F5-6F1391FB9C18}" type="sibTrans" cxnId="{544B83C4-6656-4307-BBA9-41896671EE7F}">
      <dgm:prSet/>
      <dgm:spPr/>
      <dgm:t>
        <a:bodyPr/>
        <a:lstStyle/>
        <a:p>
          <a:endParaRPr lang="en-US"/>
        </a:p>
      </dgm:t>
    </dgm:pt>
    <dgm:pt modelId="{C169C9F8-916C-4665-A1C5-3A97339FBAA6}">
      <dgm:prSet phldrT="[Text]"/>
      <dgm:spPr/>
      <dgm:t>
        <a:bodyPr/>
        <a:lstStyle/>
        <a:p>
          <a:r>
            <a:rPr lang="en-US" dirty="0"/>
            <a:t>November 2020</a:t>
          </a:r>
        </a:p>
      </dgm:t>
    </dgm:pt>
    <dgm:pt modelId="{9A1183A9-DEE9-40A2-B1D4-9FA539714B62}" type="parTrans" cxnId="{84761E34-7D8B-47ED-8B3C-8A133B0A53F9}">
      <dgm:prSet/>
      <dgm:spPr/>
      <dgm:t>
        <a:bodyPr/>
        <a:lstStyle/>
        <a:p>
          <a:endParaRPr lang="en-US"/>
        </a:p>
      </dgm:t>
    </dgm:pt>
    <dgm:pt modelId="{8E18AB3D-03A8-4703-81C0-612C350AA934}" type="sibTrans" cxnId="{84761E34-7D8B-47ED-8B3C-8A133B0A53F9}">
      <dgm:prSet/>
      <dgm:spPr/>
      <dgm:t>
        <a:bodyPr/>
        <a:lstStyle/>
        <a:p>
          <a:endParaRPr lang="en-US"/>
        </a:p>
      </dgm:t>
    </dgm:pt>
    <dgm:pt modelId="{59D6AF71-8B50-40AD-897E-742C4D1D2C4F}" type="pres">
      <dgm:prSet presAssocID="{1C95316A-754A-46FA-899F-B64C2DC88652}" presName="linearFlow" presStyleCnt="0">
        <dgm:presLayoutVars>
          <dgm:dir/>
          <dgm:animLvl val="lvl"/>
          <dgm:resizeHandles val="exact"/>
        </dgm:presLayoutVars>
      </dgm:prSet>
      <dgm:spPr/>
    </dgm:pt>
    <dgm:pt modelId="{3DF83693-FA86-431F-84AD-AE2734E4B5BB}" type="pres">
      <dgm:prSet presAssocID="{6B20D2FB-AE6D-46F1-BC89-F7193771289B}" presName="composite" presStyleCnt="0"/>
      <dgm:spPr/>
    </dgm:pt>
    <dgm:pt modelId="{2337C160-5123-4B93-A924-E9149AC81309}" type="pres">
      <dgm:prSet presAssocID="{6B20D2FB-AE6D-46F1-BC89-F7193771289B}" presName="parTx" presStyleLbl="node1" presStyleIdx="0" presStyleCnt="3">
        <dgm:presLayoutVars>
          <dgm:chMax val="0"/>
          <dgm:chPref val="0"/>
          <dgm:bulletEnabled val="1"/>
        </dgm:presLayoutVars>
      </dgm:prSet>
      <dgm:spPr/>
    </dgm:pt>
    <dgm:pt modelId="{AAD8032D-C733-4691-98ED-F3222322D866}" type="pres">
      <dgm:prSet presAssocID="{6B20D2FB-AE6D-46F1-BC89-F7193771289B}" presName="parSh" presStyleLbl="node1" presStyleIdx="0" presStyleCnt="3"/>
      <dgm:spPr/>
    </dgm:pt>
    <dgm:pt modelId="{E715B8B8-97B1-49EE-8595-DF229143C0C4}" type="pres">
      <dgm:prSet presAssocID="{6B20D2FB-AE6D-46F1-BC89-F7193771289B}" presName="desTx" presStyleLbl="fgAcc1" presStyleIdx="0" presStyleCnt="3">
        <dgm:presLayoutVars>
          <dgm:bulletEnabled val="1"/>
        </dgm:presLayoutVars>
      </dgm:prSet>
      <dgm:spPr/>
    </dgm:pt>
    <dgm:pt modelId="{E4355F8D-E599-417C-851C-0480965F3104}" type="pres">
      <dgm:prSet presAssocID="{FB68D65D-C66D-422E-BE9D-8FA99D78A800}" presName="sibTrans" presStyleLbl="sibTrans2D1" presStyleIdx="0" presStyleCnt="2"/>
      <dgm:spPr/>
    </dgm:pt>
    <dgm:pt modelId="{A3F52F36-595B-4B1A-9D48-D20ED5C44FFD}" type="pres">
      <dgm:prSet presAssocID="{FB68D65D-C66D-422E-BE9D-8FA99D78A800}" presName="connTx" presStyleLbl="sibTrans2D1" presStyleIdx="0" presStyleCnt="2"/>
      <dgm:spPr/>
    </dgm:pt>
    <dgm:pt modelId="{3A784BAF-908C-4914-98EA-C06E95A7B1B2}" type="pres">
      <dgm:prSet presAssocID="{856FD13A-6D25-4E33-8F03-CE362354FD81}" presName="composite" presStyleCnt="0"/>
      <dgm:spPr/>
    </dgm:pt>
    <dgm:pt modelId="{026E2219-5DD0-4708-BA5F-D34D462D013E}" type="pres">
      <dgm:prSet presAssocID="{856FD13A-6D25-4E33-8F03-CE362354FD81}" presName="parTx" presStyleLbl="node1" presStyleIdx="0" presStyleCnt="3">
        <dgm:presLayoutVars>
          <dgm:chMax val="0"/>
          <dgm:chPref val="0"/>
          <dgm:bulletEnabled val="1"/>
        </dgm:presLayoutVars>
      </dgm:prSet>
      <dgm:spPr/>
    </dgm:pt>
    <dgm:pt modelId="{CAE18E07-74DE-463E-A793-9C5CB684CC53}" type="pres">
      <dgm:prSet presAssocID="{856FD13A-6D25-4E33-8F03-CE362354FD81}" presName="parSh" presStyleLbl="node1" presStyleIdx="1" presStyleCnt="3"/>
      <dgm:spPr/>
    </dgm:pt>
    <dgm:pt modelId="{83C1A1CC-0DCD-4C43-A274-146A95C1D3D9}" type="pres">
      <dgm:prSet presAssocID="{856FD13A-6D25-4E33-8F03-CE362354FD81}" presName="desTx" presStyleLbl="fgAcc1" presStyleIdx="1" presStyleCnt="3">
        <dgm:presLayoutVars>
          <dgm:bulletEnabled val="1"/>
        </dgm:presLayoutVars>
      </dgm:prSet>
      <dgm:spPr/>
    </dgm:pt>
    <dgm:pt modelId="{C0084050-52F6-450C-B0E2-086A3C78ACDE}" type="pres">
      <dgm:prSet presAssocID="{A0ED5509-CFED-414B-9C53-F16103492980}" presName="sibTrans" presStyleLbl="sibTrans2D1" presStyleIdx="1" presStyleCnt="2"/>
      <dgm:spPr/>
    </dgm:pt>
    <dgm:pt modelId="{89967C29-BD85-453A-A3CA-C7C18819F02F}" type="pres">
      <dgm:prSet presAssocID="{A0ED5509-CFED-414B-9C53-F16103492980}" presName="connTx" presStyleLbl="sibTrans2D1" presStyleIdx="1" presStyleCnt="2"/>
      <dgm:spPr/>
    </dgm:pt>
    <dgm:pt modelId="{CD09DCDA-D41C-4639-8114-EEA2C3B9F9E5}" type="pres">
      <dgm:prSet presAssocID="{89A57795-6720-44C4-9635-745D44864EF4}" presName="composite" presStyleCnt="0"/>
      <dgm:spPr/>
    </dgm:pt>
    <dgm:pt modelId="{2995A650-8312-40A4-AD8A-4587BEC807B7}" type="pres">
      <dgm:prSet presAssocID="{89A57795-6720-44C4-9635-745D44864EF4}" presName="parTx" presStyleLbl="node1" presStyleIdx="1" presStyleCnt="3">
        <dgm:presLayoutVars>
          <dgm:chMax val="0"/>
          <dgm:chPref val="0"/>
          <dgm:bulletEnabled val="1"/>
        </dgm:presLayoutVars>
      </dgm:prSet>
      <dgm:spPr/>
    </dgm:pt>
    <dgm:pt modelId="{F42E7E08-42D4-4662-A601-B705E42705E4}" type="pres">
      <dgm:prSet presAssocID="{89A57795-6720-44C4-9635-745D44864EF4}" presName="parSh" presStyleLbl="node1" presStyleIdx="2" presStyleCnt="3"/>
      <dgm:spPr/>
    </dgm:pt>
    <dgm:pt modelId="{E66681AB-3A8F-427E-BD3A-25FB11D1C2A7}" type="pres">
      <dgm:prSet presAssocID="{89A57795-6720-44C4-9635-745D44864EF4}" presName="desTx" presStyleLbl="fgAcc1" presStyleIdx="2" presStyleCnt="3">
        <dgm:presLayoutVars>
          <dgm:bulletEnabled val="1"/>
        </dgm:presLayoutVars>
      </dgm:prSet>
      <dgm:spPr/>
    </dgm:pt>
  </dgm:ptLst>
  <dgm:cxnLst>
    <dgm:cxn modelId="{AA98372D-212A-4530-87FD-FBF9A884DA64}" type="presOf" srcId="{856FD13A-6D25-4E33-8F03-CE362354FD81}" destId="{026E2219-5DD0-4708-BA5F-D34D462D013E}" srcOrd="0" destOrd="0" presId="urn:microsoft.com/office/officeart/2005/8/layout/process3"/>
    <dgm:cxn modelId="{84761E34-7D8B-47ED-8B3C-8A133B0A53F9}" srcId="{89A57795-6720-44C4-9635-745D44864EF4}" destId="{C169C9F8-916C-4665-A1C5-3A97339FBAA6}" srcOrd="0" destOrd="0" parTransId="{9A1183A9-DEE9-40A2-B1D4-9FA539714B62}" sibTransId="{8E18AB3D-03A8-4703-81C0-612C350AA934}"/>
    <dgm:cxn modelId="{E084E43B-E5A9-426F-AFFC-23E20EEC43D1}" type="presOf" srcId="{FB68D65D-C66D-422E-BE9D-8FA99D78A800}" destId="{E4355F8D-E599-417C-851C-0480965F3104}" srcOrd="0" destOrd="0" presId="urn:microsoft.com/office/officeart/2005/8/layout/process3"/>
    <dgm:cxn modelId="{ACCC8F40-ADD5-44D7-8F23-A7EB8D79C82B}" type="presOf" srcId="{89A57795-6720-44C4-9635-745D44864EF4}" destId="{2995A650-8312-40A4-AD8A-4587BEC807B7}" srcOrd="0" destOrd="0" presId="urn:microsoft.com/office/officeart/2005/8/layout/process3"/>
    <dgm:cxn modelId="{B9581147-6815-476C-8504-208C06C2A100}" srcId="{1C95316A-754A-46FA-899F-B64C2DC88652}" destId="{856FD13A-6D25-4E33-8F03-CE362354FD81}" srcOrd="1" destOrd="0" parTransId="{EA351E6B-BCAC-4FC6-8412-726B1887ADED}" sibTransId="{A0ED5509-CFED-414B-9C53-F16103492980}"/>
    <dgm:cxn modelId="{A26AC74D-6170-492A-A41F-AEB41F8FDF96}" type="presOf" srcId="{856FD13A-6D25-4E33-8F03-CE362354FD81}" destId="{CAE18E07-74DE-463E-A793-9C5CB684CC53}" srcOrd="1" destOrd="0" presId="urn:microsoft.com/office/officeart/2005/8/layout/process3"/>
    <dgm:cxn modelId="{FBE26C52-3367-4B60-8544-A9303BC28737}" type="presOf" srcId="{89A57795-6720-44C4-9635-745D44864EF4}" destId="{F42E7E08-42D4-4662-A601-B705E42705E4}" srcOrd="1" destOrd="0" presId="urn:microsoft.com/office/officeart/2005/8/layout/process3"/>
    <dgm:cxn modelId="{8C7E8573-570A-473B-B732-1F9D9D8BE808}" type="presOf" srcId="{C0126FFC-C660-4CE4-A9D4-E4A67DE72B2F}" destId="{83C1A1CC-0DCD-4C43-A274-146A95C1D3D9}" srcOrd="0" destOrd="0" presId="urn:microsoft.com/office/officeart/2005/8/layout/process3"/>
    <dgm:cxn modelId="{6412B677-3A43-4A9C-BCA5-E606AF7D77E8}" type="presOf" srcId="{FB68D65D-C66D-422E-BE9D-8FA99D78A800}" destId="{A3F52F36-595B-4B1A-9D48-D20ED5C44FFD}" srcOrd="1" destOrd="0" presId="urn:microsoft.com/office/officeart/2005/8/layout/process3"/>
    <dgm:cxn modelId="{0B882958-52E7-410B-A320-30B8A341A04B}" type="presOf" srcId="{6B20D2FB-AE6D-46F1-BC89-F7193771289B}" destId="{AAD8032D-C733-4691-98ED-F3222322D866}" srcOrd="1" destOrd="0" presId="urn:microsoft.com/office/officeart/2005/8/layout/process3"/>
    <dgm:cxn modelId="{0839D281-2933-43E8-996E-3A32DD55FEB7}" type="presOf" srcId="{6B20D2FB-AE6D-46F1-BC89-F7193771289B}" destId="{2337C160-5123-4B93-A924-E9149AC81309}" srcOrd="0" destOrd="0" presId="urn:microsoft.com/office/officeart/2005/8/layout/process3"/>
    <dgm:cxn modelId="{243611B7-D37C-4F82-A228-874031400B30}" type="presOf" srcId="{C169C9F8-916C-4665-A1C5-3A97339FBAA6}" destId="{E66681AB-3A8F-427E-BD3A-25FB11D1C2A7}" srcOrd="0" destOrd="0" presId="urn:microsoft.com/office/officeart/2005/8/layout/process3"/>
    <dgm:cxn modelId="{3DA643B7-C087-4F3F-8AF7-D01490FFE6AF}" srcId="{6B20D2FB-AE6D-46F1-BC89-F7193771289B}" destId="{856637A4-52F2-4894-9738-2CAD05C08C8D}" srcOrd="0" destOrd="0" parTransId="{6B112BA9-8275-482A-8AB9-156354E55507}" sibTransId="{B62221BF-9527-463A-99C4-40E1E7300C0E}"/>
    <dgm:cxn modelId="{824EF6B9-0B02-4144-80D3-6F31202346EA}" type="presOf" srcId="{A0ED5509-CFED-414B-9C53-F16103492980}" destId="{89967C29-BD85-453A-A3CA-C7C18819F02F}" srcOrd="1" destOrd="0" presId="urn:microsoft.com/office/officeart/2005/8/layout/process3"/>
    <dgm:cxn modelId="{45D31ABA-35EC-4E79-A781-FF72A7876EBA}" type="presOf" srcId="{1C95316A-754A-46FA-899F-B64C2DC88652}" destId="{59D6AF71-8B50-40AD-897E-742C4D1D2C4F}" srcOrd="0" destOrd="0" presId="urn:microsoft.com/office/officeart/2005/8/layout/process3"/>
    <dgm:cxn modelId="{544B83C4-6656-4307-BBA9-41896671EE7F}" srcId="{1C95316A-754A-46FA-899F-B64C2DC88652}" destId="{89A57795-6720-44C4-9635-745D44864EF4}" srcOrd="2" destOrd="0" parTransId="{DEA34941-4D87-4C86-807C-E784B2C7DCF2}" sibTransId="{9B2992BD-CF3B-4891-B0F5-6F1391FB9C18}"/>
    <dgm:cxn modelId="{CDAA7EDF-706A-418C-94FC-7AC0905D08C7}" type="presOf" srcId="{A0ED5509-CFED-414B-9C53-F16103492980}" destId="{C0084050-52F6-450C-B0E2-086A3C78ACDE}" srcOrd="0" destOrd="0" presId="urn:microsoft.com/office/officeart/2005/8/layout/process3"/>
    <dgm:cxn modelId="{F64F27E7-C3CD-493F-A066-9550B4BFE601}" srcId="{1C95316A-754A-46FA-899F-B64C2DC88652}" destId="{6B20D2FB-AE6D-46F1-BC89-F7193771289B}" srcOrd="0" destOrd="0" parTransId="{1BDF9F51-4AC2-4C27-B84D-0114DC8A15F4}" sibTransId="{FB68D65D-C66D-422E-BE9D-8FA99D78A800}"/>
    <dgm:cxn modelId="{21B3EFE9-52E2-47A4-AC0C-708EBC502518}" type="presOf" srcId="{856637A4-52F2-4894-9738-2CAD05C08C8D}" destId="{E715B8B8-97B1-49EE-8595-DF229143C0C4}" srcOrd="0" destOrd="0" presId="urn:microsoft.com/office/officeart/2005/8/layout/process3"/>
    <dgm:cxn modelId="{D00280F0-9F9B-4A15-BD0F-63B4E025D213}" srcId="{856FD13A-6D25-4E33-8F03-CE362354FD81}" destId="{C0126FFC-C660-4CE4-A9D4-E4A67DE72B2F}" srcOrd="0" destOrd="0" parTransId="{65EB85DA-5F3E-4170-84F0-0BAE3E931AE1}" sibTransId="{6DD1DDD1-9768-4AC9-B246-F998B4773497}"/>
    <dgm:cxn modelId="{851F8F12-5F86-498C-9A40-7C6891E41287}" type="presParOf" srcId="{59D6AF71-8B50-40AD-897E-742C4D1D2C4F}" destId="{3DF83693-FA86-431F-84AD-AE2734E4B5BB}" srcOrd="0" destOrd="0" presId="urn:microsoft.com/office/officeart/2005/8/layout/process3"/>
    <dgm:cxn modelId="{9A3D4E9B-836B-48D1-8B83-4117211F3DD8}" type="presParOf" srcId="{3DF83693-FA86-431F-84AD-AE2734E4B5BB}" destId="{2337C160-5123-4B93-A924-E9149AC81309}" srcOrd="0" destOrd="0" presId="urn:microsoft.com/office/officeart/2005/8/layout/process3"/>
    <dgm:cxn modelId="{652B5DFB-5420-455F-9A70-5F3BA7A998E2}" type="presParOf" srcId="{3DF83693-FA86-431F-84AD-AE2734E4B5BB}" destId="{AAD8032D-C733-4691-98ED-F3222322D866}" srcOrd="1" destOrd="0" presId="urn:microsoft.com/office/officeart/2005/8/layout/process3"/>
    <dgm:cxn modelId="{35DE31CD-67F8-484D-9E7C-38222ADCCAB8}" type="presParOf" srcId="{3DF83693-FA86-431F-84AD-AE2734E4B5BB}" destId="{E715B8B8-97B1-49EE-8595-DF229143C0C4}" srcOrd="2" destOrd="0" presId="urn:microsoft.com/office/officeart/2005/8/layout/process3"/>
    <dgm:cxn modelId="{AF20F72E-93D4-4658-81B4-7D54B5058D82}" type="presParOf" srcId="{59D6AF71-8B50-40AD-897E-742C4D1D2C4F}" destId="{E4355F8D-E599-417C-851C-0480965F3104}" srcOrd="1" destOrd="0" presId="urn:microsoft.com/office/officeart/2005/8/layout/process3"/>
    <dgm:cxn modelId="{1F1150A9-8397-42F5-9FF9-97767F4B406A}" type="presParOf" srcId="{E4355F8D-E599-417C-851C-0480965F3104}" destId="{A3F52F36-595B-4B1A-9D48-D20ED5C44FFD}" srcOrd="0" destOrd="0" presId="urn:microsoft.com/office/officeart/2005/8/layout/process3"/>
    <dgm:cxn modelId="{D0923878-F081-42DC-AC81-712F7ECCDE0B}" type="presParOf" srcId="{59D6AF71-8B50-40AD-897E-742C4D1D2C4F}" destId="{3A784BAF-908C-4914-98EA-C06E95A7B1B2}" srcOrd="2" destOrd="0" presId="urn:microsoft.com/office/officeart/2005/8/layout/process3"/>
    <dgm:cxn modelId="{60585B2A-9F81-4DA8-A8AE-2E221B29BC01}" type="presParOf" srcId="{3A784BAF-908C-4914-98EA-C06E95A7B1B2}" destId="{026E2219-5DD0-4708-BA5F-D34D462D013E}" srcOrd="0" destOrd="0" presId="urn:microsoft.com/office/officeart/2005/8/layout/process3"/>
    <dgm:cxn modelId="{763BC5D6-311E-4E07-B4B4-6AC400BC8FCA}" type="presParOf" srcId="{3A784BAF-908C-4914-98EA-C06E95A7B1B2}" destId="{CAE18E07-74DE-463E-A793-9C5CB684CC53}" srcOrd="1" destOrd="0" presId="urn:microsoft.com/office/officeart/2005/8/layout/process3"/>
    <dgm:cxn modelId="{FAFE7EBC-1130-4C14-80A1-A9CD58A9B366}" type="presParOf" srcId="{3A784BAF-908C-4914-98EA-C06E95A7B1B2}" destId="{83C1A1CC-0DCD-4C43-A274-146A95C1D3D9}" srcOrd="2" destOrd="0" presId="urn:microsoft.com/office/officeart/2005/8/layout/process3"/>
    <dgm:cxn modelId="{AE76C474-3389-4E51-A114-ED2805F2DFE1}" type="presParOf" srcId="{59D6AF71-8B50-40AD-897E-742C4D1D2C4F}" destId="{C0084050-52F6-450C-B0E2-086A3C78ACDE}" srcOrd="3" destOrd="0" presId="urn:microsoft.com/office/officeart/2005/8/layout/process3"/>
    <dgm:cxn modelId="{DEDD5F01-C95F-4D5A-9A65-D74AC594D92F}" type="presParOf" srcId="{C0084050-52F6-450C-B0E2-086A3C78ACDE}" destId="{89967C29-BD85-453A-A3CA-C7C18819F02F}" srcOrd="0" destOrd="0" presId="urn:microsoft.com/office/officeart/2005/8/layout/process3"/>
    <dgm:cxn modelId="{C770FE68-B77E-4526-8F61-D357C9D4C3C5}" type="presParOf" srcId="{59D6AF71-8B50-40AD-897E-742C4D1D2C4F}" destId="{CD09DCDA-D41C-4639-8114-EEA2C3B9F9E5}" srcOrd="4" destOrd="0" presId="urn:microsoft.com/office/officeart/2005/8/layout/process3"/>
    <dgm:cxn modelId="{482D4037-2CE0-478B-A39B-E0FAA04A2FD3}" type="presParOf" srcId="{CD09DCDA-D41C-4639-8114-EEA2C3B9F9E5}" destId="{2995A650-8312-40A4-AD8A-4587BEC807B7}" srcOrd="0" destOrd="0" presId="urn:microsoft.com/office/officeart/2005/8/layout/process3"/>
    <dgm:cxn modelId="{D8A6EE76-B79F-4375-8412-623064A6DFE1}" type="presParOf" srcId="{CD09DCDA-D41C-4639-8114-EEA2C3B9F9E5}" destId="{F42E7E08-42D4-4662-A601-B705E42705E4}" srcOrd="1" destOrd="0" presId="urn:microsoft.com/office/officeart/2005/8/layout/process3"/>
    <dgm:cxn modelId="{0721A666-3FFA-4CEB-BFA9-3D2673F01CC6}" type="presParOf" srcId="{CD09DCDA-D41C-4639-8114-EEA2C3B9F9E5}" destId="{E66681AB-3A8F-427E-BD3A-25FB11D1C2A7}"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D8032D-C733-4691-98ED-F3222322D866}">
      <dsp:nvSpPr>
        <dsp:cNvPr id="0" name=""/>
        <dsp:cNvSpPr/>
      </dsp:nvSpPr>
      <dsp:spPr>
        <a:xfrm>
          <a:off x="5337" y="1550219"/>
          <a:ext cx="2426938" cy="140374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91440" numCol="1" spcCol="1270" anchor="t" anchorCtr="0">
          <a:noAutofit/>
        </a:bodyPr>
        <a:lstStyle/>
        <a:p>
          <a:pPr marL="0" lvl="0" indent="0" algn="l" defTabSz="1066800">
            <a:lnSpc>
              <a:spcPct val="90000"/>
            </a:lnSpc>
            <a:spcBef>
              <a:spcPct val="0"/>
            </a:spcBef>
            <a:spcAft>
              <a:spcPct val="35000"/>
            </a:spcAft>
            <a:buNone/>
          </a:pPr>
          <a:r>
            <a:rPr lang="en-US" sz="2400" kern="1200" dirty="0" err="1"/>
            <a:t>Dataflex</a:t>
          </a:r>
          <a:endParaRPr lang="en-US" sz="2400" kern="1200" dirty="0"/>
        </a:p>
      </dsp:txBody>
      <dsp:txXfrm>
        <a:off x="5337" y="1550219"/>
        <a:ext cx="2426938" cy="935828"/>
      </dsp:txXfrm>
    </dsp:sp>
    <dsp:sp modelId="{E715B8B8-97B1-49EE-8595-DF229143C0C4}">
      <dsp:nvSpPr>
        <dsp:cNvPr id="0" name=""/>
        <dsp:cNvSpPr/>
      </dsp:nvSpPr>
      <dsp:spPr>
        <a:xfrm>
          <a:off x="502421" y="2486047"/>
          <a:ext cx="2426938" cy="1382400"/>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70688" rIns="170688"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July 2020</a:t>
          </a:r>
        </a:p>
      </dsp:txBody>
      <dsp:txXfrm>
        <a:off x="542910" y="2526536"/>
        <a:ext cx="2345960" cy="1301422"/>
      </dsp:txXfrm>
    </dsp:sp>
    <dsp:sp modelId="{E4355F8D-E599-417C-851C-0480965F3104}">
      <dsp:nvSpPr>
        <dsp:cNvPr id="0" name=""/>
        <dsp:cNvSpPr/>
      </dsp:nvSpPr>
      <dsp:spPr>
        <a:xfrm>
          <a:off x="2800190" y="1716014"/>
          <a:ext cx="779979" cy="60423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2800190" y="1836861"/>
        <a:ext cx="598708" cy="362543"/>
      </dsp:txXfrm>
    </dsp:sp>
    <dsp:sp modelId="{CAE18E07-74DE-463E-A793-9C5CB684CC53}">
      <dsp:nvSpPr>
        <dsp:cNvPr id="0" name=""/>
        <dsp:cNvSpPr/>
      </dsp:nvSpPr>
      <dsp:spPr>
        <a:xfrm>
          <a:off x="3903936" y="1550219"/>
          <a:ext cx="2426938" cy="140374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91440" numCol="1" spcCol="1270" anchor="t" anchorCtr="0">
          <a:noAutofit/>
        </a:bodyPr>
        <a:lstStyle/>
        <a:p>
          <a:pPr marL="0" lvl="0" indent="0" algn="l" defTabSz="1066800">
            <a:lnSpc>
              <a:spcPct val="90000"/>
            </a:lnSpc>
            <a:spcBef>
              <a:spcPct val="0"/>
            </a:spcBef>
            <a:spcAft>
              <a:spcPct val="35000"/>
            </a:spcAft>
            <a:buNone/>
          </a:pPr>
          <a:r>
            <a:rPr lang="en-US" sz="2400" kern="1200" dirty="0"/>
            <a:t>Project Oakdale</a:t>
          </a:r>
        </a:p>
      </dsp:txBody>
      <dsp:txXfrm>
        <a:off x="3903936" y="1550219"/>
        <a:ext cx="2426938" cy="935828"/>
      </dsp:txXfrm>
    </dsp:sp>
    <dsp:sp modelId="{83C1A1CC-0DCD-4C43-A274-146A95C1D3D9}">
      <dsp:nvSpPr>
        <dsp:cNvPr id="0" name=""/>
        <dsp:cNvSpPr/>
      </dsp:nvSpPr>
      <dsp:spPr>
        <a:xfrm>
          <a:off x="4401019" y="2486047"/>
          <a:ext cx="2426938" cy="1382400"/>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70688" rIns="170688"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July / August 2020</a:t>
          </a:r>
        </a:p>
      </dsp:txBody>
      <dsp:txXfrm>
        <a:off x="4441508" y="2526536"/>
        <a:ext cx="2345960" cy="1301422"/>
      </dsp:txXfrm>
    </dsp:sp>
    <dsp:sp modelId="{C0084050-52F6-450C-B0E2-086A3C78ACDE}">
      <dsp:nvSpPr>
        <dsp:cNvPr id="0" name=""/>
        <dsp:cNvSpPr/>
      </dsp:nvSpPr>
      <dsp:spPr>
        <a:xfrm>
          <a:off x="6698789" y="1716014"/>
          <a:ext cx="779979" cy="60423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6698789" y="1836861"/>
        <a:ext cx="598708" cy="362543"/>
      </dsp:txXfrm>
    </dsp:sp>
    <dsp:sp modelId="{F42E7E08-42D4-4662-A601-B705E42705E4}">
      <dsp:nvSpPr>
        <dsp:cNvPr id="0" name=""/>
        <dsp:cNvSpPr/>
      </dsp:nvSpPr>
      <dsp:spPr>
        <a:xfrm>
          <a:off x="7802534" y="1550219"/>
          <a:ext cx="2426938" cy="140374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91440" numCol="1" spcCol="1270" anchor="t" anchorCtr="0">
          <a:noAutofit/>
        </a:bodyPr>
        <a:lstStyle/>
        <a:p>
          <a:pPr marL="0" lvl="0" indent="0" algn="l" defTabSz="1066800">
            <a:lnSpc>
              <a:spcPct val="90000"/>
            </a:lnSpc>
            <a:spcBef>
              <a:spcPct val="0"/>
            </a:spcBef>
            <a:spcAft>
              <a:spcPct val="35000"/>
            </a:spcAft>
            <a:buNone/>
          </a:pPr>
          <a:r>
            <a:rPr lang="en-US" sz="2400" kern="1200" dirty="0" err="1"/>
            <a:t>Dataverse</a:t>
          </a:r>
          <a:r>
            <a:rPr lang="en-US" sz="2400" kern="1200" dirty="0"/>
            <a:t> for Teams</a:t>
          </a:r>
        </a:p>
      </dsp:txBody>
      <dsp:txXfrm>
        <a:off x="7802534" y="1550219"/>
        <a:ext cx="2426938" cy="935828"/>
      </dsp:txXfrm>
    </dsp:sp>
    <dsp:sp modelId="{E66681AB-3A8F-427E-BD3A-25FB11D1C2A7}">
      <dsp:nvSpPr>
        <dsp:cNvPr id="0" name=""/>
        <dsp:cNvSpPr/>
      </dsp:nvSpPr>
      <dsp:spPr>
        <a:xfrm>
          <a:off x="8299618" y="2486047"/>
          <a:ext cx="2426938" cy="1382400"/>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70688" rIns="170688"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November 2020</a:t>
          </a:r>
        </a:p>
      </dsp:txBody>
      <dsp:txXfrm>
        <a:off x="8340107" y="2526536"/>
        <a:ext cx="2345960" cy="1301422"/>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20/07/2021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Microsoft Power Platform</a:t>
            </a:r>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2</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816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https://docs.microsoft.com/en-us/powerapps/maker/canvas-apps/customize-list-form</a:t>
            </a:r>
          </a:p>
        </p:txBody>
      </p:sp>
      <p:sp>
        <p:nvSpPr>
          <p:cNvPr id="4" name="Slide Number Placeholder 3"/>
          <p:cNvSpPr>
            <a:spLocks noGrp="1"/>
          </p:cNvSpPr>
          <p:nvPr>
            <p:ph type="sldNum" sz="quarter" idx="5"/>
          </p:nvPr>
        </p:nvSpPr>
        <p:spPr/>
        <p:txBody>
          <a:bodyPr/>
          <a:lstStyle/>
          <a:p>
            <a:fld id="{1D523ACA-F8B5-4D03-B594-D86FCD31A19F}" type="slidenum">
              <a:rPr lang="en-US" smtClean="0"/>
              <a:t>4</a:t>
            </a:fld>
            <a:endParaRPr lang="en-US"/>
          </a:p>
        </p:txBody>
      </p:sp>
    </p:spTree>
    <p:extLst>
      <p:ext uri="{BB962C8B-B14F-4D97-AF65-F5344CB8AC3E}">
        <p14:creationId xmlns:p14="http://schemas.microsoft.com/office/powerpoint/2010/main" val="3019982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Master" Target="../slideMasters/slideMaster3.xml"/><Relationship Id="rId4" Type="http://schemas.openxmlformats.org/officeDocument/2006/relationships/image" Target="../media/image25.jp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20/07/2021</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20/07/2021</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20/07/2021</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7/20/2021</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20/07/2021</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9027-D38A-490A-8CCA-B235844C038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CBE9E41-4420-4527-AD37-99A6D7964471}"/>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4CB0F3-F5FE-4B4E-ACCA-D4BC80F66362}"/>
              </a:ext>
            </a:extLst>
          </p:cNvPr>
          <p:cNvSpPr>
            <a:spLocks noGrp="1"/>
          </p:cNvSpPr>
          <p:nvPr>
            <p:ph type="dt" sz="half" idx="10"/>
          </p:nvPr>
        </p:nvSpPr>
        <p:spPr/>
        <p:txBody>
          <a:bodyPr/>
          <a:lstStyle/>
          <a:p>
            <a:fld id="{A610A8EB-A800-40F6-ACCF-F582413C30B5}" type="datetimeFigureOut">
              <a:rPr lang="en-US" smtClean="0"/>
              <a:t>7/20/2021</a:t>
            </a:fld>
            <a:endParaRPr lang="en-US"/>
          </a:p>
        </p:txBody>
      </p:sp>
      <p:sp>
        <p:nvSpPr>
          <p:cNvPr id="5" name="Footer Placeholder 4">
            <a:extLst>
              <a:ext uri="{FF2B5EF4-FFF2-40B4-BE49-F238E27FC236}">
                <a16:creationId xmlns:a16="http://schemas.microsoft.com/office/drawing/2014/main" id="{9956A250-A5C0-49D5-9A98-0B58118DC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A7D9B-A882-4A9F-8375-D07AD4BF1CAB}"/>
              </a:ext>
            </a:extLst>
          </p:cNvPr>
          <p:cNvSpPr>
            <a:spLocks noGrp="1"/>
          </p:cNvSpPr>
          <p:nvPr>
            <p:ph type="sldNum" sz="quarter" idx="12"/>
          </p:nvPr>
        </p:nvSpPr>
        <p:spPr/>
        <p:txBody>
          <a:bodyPr/>
          <a:lstStyle/>
          <a:p>
            <a:fld id="{52BBFF41-E924-46EB-9F07-448C357F6D7E}" type="slidenum">
              <a:rPr lang="en-US" smtClean="0"/>
              <a:t>‹#›</a:t>
            </a:fld>
            <a:endParaRPr lang="en-US"/>
          </a:p>
        </p:txBody>
      </p:sp>
    </p:spTree>
    <p:extLst>
      <p:ext uri="{BB962C8B-B14F-4D97-AF65-F5344CB8AC3E}">
        <p14:creationId xmlns:p14="http://schemas.microsoft.com/office/powerpoint/2010/main" val="26772964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7/20/2021</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ection Title 2">
    <p:bg>
      <p:bgPr>
        <a:blipFill dpi="0" rotWithShape="1">
          <a:blip r:embed="rId2">
            <a:alphaModFix amt="35000"/>
            <a:lum/>
          </a:blip>
          <a:srcRect/>
          <a:stretch>
            <a:fillRect l="-27000" r="-2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703409"/>
            <a:ext cx="6400800" cy="830997"/>
          </a:xfrm>
          <a:noFill/>
        </p:spPr>
        <p:txBody>
          <a:bodyPr vert="horz" wrap="square" lIns="0" tIns="0" rIns="0" bIns="0" rtlCol="0" anchor="b" anchorCtr="0">
            <a:spAutoFit/>
          </a:bodyPr>
          <a:lstStyle>
            <a:lvl1pPr>
              <a:defRPr lang="en-US" sz="6000" b="1" spc="-50" baseline="0" dirty="0">
                <a:solidFill>
                  <a:srgbClr val="135051"/>
                </a:solidFill>
                <a:latin typeface="Segoe UI Semibold" panose="020B0702040204020203" pitchFamily="34" charset="0"/>
                <a:cs typeface="Segoe UI Semibold" panose="020B0702040204020203" pitchFamily="34" charset="0"/>
              </a:defRPr>
            </a:lvl1pPr>
          </a:lstStyle>
          <a:p>
            <a:pPr lvl="0"/>
            <a:r>
              <a:rPr lang="en-US" dirty="0"/>
              <a:t>Demo Title</a:t>
            </a:r>
          </a:p>
        </p:txBody>
      </p:sp>
      <p:sp>
        <p:nvSpPr>
          <p:cNvPr id="35" name="Text Placeholder 4">
            <a:extLst>
              <a:ext uri="{FF2B5EF4-FFF2-40B4-BE49-F238E27FC236}">
                <a16:creationId xmlns:a16="http://schemas.microsoft.com/office/drawing/2014/main" id="{7453F7F1-31A1-4AAF-8FA6-C5DA99892EEB}"/>
              </a:ext>
            </a:extLst>
          </p:cNvPr>
          <p:cNvSpPr>
            <a:spLocks noGrp="1"/>
          </p:cNvSpPr>
          <p:nvPr>
            <p:ph type="body" sz="quarter" idx="12" hasCustomPrompt="1"/>
          </p:nvPr>
        </p:nvSpPr>
        <p:spPr>
          <a:xfrm>
            <a:off x="584200" y="3962400"/>
            <a:ext cx="5510213" cy="498598"/>
          </a:xfrm>
          <a:noFill/>
        </p:spPr>
        <p:txBody>
          <a:bodyPr wrap="square" lIns="0" tIns="0" rIns="0" bIns="0">
            <a:spAutoFit/>
          </a:bodyPr>
          <a:lstStyle>
            <a:lvl1pPr marL="0" indent="0">
              <a:spcBef>
                <a:spcPts val="0"/>
              </a:spcBef>
              <a:buNone/>
              <a:defRPr sz="3600" spc="0" baseline="0">
                <a:gradFill>
                  <a:gsLst>
                    <a:gs pos="91000">
                      <a:schemeClr val="tx1"/>
                    </a:gs>
                    <a:gs pos="0">
                      <a:schemeClr val="tx1"/>
                    </a:gs>
                  </a:gsLst>
                  <a:lin ang="5400000" scaled="0"/>
                </a:gradFill>
                <a:latin typeface="Segoe UI (Body)"/>
                <a:cs typeface="Segoe UI" panose="020B0502040204020203" pitchFamily="34" charset="0"/>
              </a:defRPr>
            </a:lvl1pPr>
          </a:lstStyle>
          <a:p>
            <a:pPr lvl="0"/>
            <a:r>
              <a:rPr lang="en-US" dirty="0"/>
              <a:t>Demo Subtitle</a:t>
            </a:r>
          </a:p>
        </p:txBody>
      </p:sp>
      <p:sp>
        <p:nvSpPr>
          <p:cNvPr id="37" name="Rectangle 36">
            <a:extLst>
              <a:ext uri="{FF2B5EF4-FFF2-40B4-BE49-F238E27FC236}">
                <a16:creationId xmlns:a16="http://schemas.microsoft.com/office/drawing/2014/main" id="{51C31649-8481-434D-8633-A945DF033FDA}"/>
              </a:ext>
            </a:extLst>
          </p:cNvPr>
          <p:cNvSpPr/>
          <p:nvPr userDrawn="1"/>
        </p:nvSpPr>
        <p:spPr>
          <a:xfrm>
            <a:off x="584200" y="305201"/>
            <a:ext cx="1435947" cy="536581"/>
          </a:xfrm>
          <a:prstGeom prst="rect">
            <a:avLst/>
          </a:prstGeom>
          <a:solidFill>
            <a:srgbClr val="0D5F7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atin typeface="Proxima Nova" panose="02000506030000020004" pitchFamily="50" charset="0"/>
              </a:rPr>
              <a:t>Demo</a:t>
            </a:r>
          </a:p>
        </p:txBody>
      </p:sp>
      <p:cxnSp>
        <p:nvCxnSpPr>
          <p:cNvPr id="36" name="Straight Connector 35">
            <a:extLst>
              <a:ext uri="{FF2B5EF4-FFF2-40B4-BE49-F238E27FC236}">
                <a16:creationId xmlns:a16="http://schemas.microsoft.com/office/drawing/2014/main" id="{B8A513EB-6A18-4BE7-949C-D03074C3FCE3}"/>
              </a:ext>
            </a:extLst>
          </p:cNvPr>
          <p:cNvCxnSpPr/>
          <p:nvPr userDrawn="1"/>
        </p:nvCxnSpPr>
        <p:spPr>
          <a:xfrm>
            <a:off x="584200" y="3669162"/>
            <a:ext cx="1494264" cy="0"/>
          </a:xfrm>
          <a:prstGeom prst="line">
            <a:avLst/>
          </a:prstGeom>
          <a:ln w="41275">
            <a:solidFill>
              <a:srgbClr val="1AB2E8"/>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7385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07A07-DDF0-4D9F-B850-249DF9295A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CD57DF-2D87-4754-8918-8EDCEECA3CD2}"/>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856116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20/07/2021</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20/07/2021</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20/07/2021</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20/07/2021</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144005485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20/07/2021</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20/07/2021</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20/07/2021</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image" Target="../media/image4.emf"/><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9" Type="http://schemas.openxmlformats.org/officeDocument/2006/relationships/image" Target="../media/image7.emf"/><Relationship Id="rId3" Type="http://schemas.openxmlformats.org/officeDocument/2006/relationships/slideLayout" Target="../slideLayouts/slideLayout31.xml"/><Relationship Id="rId21" Type="http://schemas.openxmlformats.org/officeDocument/2006/relationships/slideLayout" Target="../slideLayouts/slideLayout49.xml"/><Relationship Id="rId34" Type="http://schemas.openxmlformats.org/officeDocument/2006/relationships/slideLayout" Target="../slideLayouts/slideLayout62.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33" Type="http://schemas.openxmlformats.org/officeDocument/2006/relationships/slideLayout" Target="../slideLayouts/slideLayout61.xml"/><Relationship Id="rId38" Type="http://schemas.openxmlformats.org/officeDocument/2006/relationships/theme" Target="../theme/theme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29" Type="http://schemas.openxmlformats.org/officeDocument/2006/relationships/slideLayout" Target="../slideLayouts/slideLayout57.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32" Type="http://schemas.openxmlformats.org/officeDocument/2006/relationships/slideLayout" Target="../slideLayouts/slideLayout60.xml"/><Relationship Id="rId37" Type="http://schemas.openxmlformats.org/officeDocument/2006/relationships/slideLayout" Target="../slideLayouts/slideLayout65.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36" Type="http://schemas.openxmlformats.org/officeDocument/2006/relationships/slideLayout" Target="../slideLayouts/slideLayout64.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31" Type="http://schemas.openxmlformats.org/officeDocument/2006/relationships/slideLayout" Target="../slideLayouts/slideLayout59.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 Id="rId30" Type="http://schemas.openxmlformats.org/officeDocument/2006/relationships/slideLayout" Target="../slideLayouts/slideLayout58.xml"/><Relationship Id="rId35" Type="http://schemas.openxmlformats.org/officeDocument/2006/relationships/slideLayout" Target="../slideLayouts/slideLayout6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image" Target="../media/image7.emf"/><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theme" Target="../theme/theme4.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20/07/2021</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94" r:id="rId13"/>
    <p:sldLayoutId id="2147483795" r:id="rId14"/>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1" r:id="rId34"/>
    <p:sldLayoutId id="2147483722" r:id="rId35"/>
    <p:sldLayoutId id="2147483723" r:id="rId36"/>
    <p:sldLayoutId id="2147483726"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8.xml"/><Relationship Id="rId5" Type="http://schemas.openxmlformats.org/officeDocument/2006/relationships/image" Target="../media/image32.pn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hyperlink" Target="https://docs.microsoft.com/en-us/powerapps/maker/common-data-service/data-platform-intro" TargetMode="External"/><Relationship Id="rId2" Type="http://schemas.openxmlformats.org/officeDocument/2006/relationships/image" Target="../media/image33.pn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Platform</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EB502-66CF-4491-8D72-E2C39BB418C0}"/>
              </a:ext>
            </a:extLst>
          </p:cNvPr>
          <p:cNvSpPr>
            <a:spLocks noGrp="1"/>
          </p:cNvSpPr>
          <p:nvPr>
            <p:ph type="title"/>
          </p:nvPr>
        </p:nvSpPr>
        <p:spPr>
          <a:xfrm>
            <a:off x="412072" y="187572"/>
            <a:ext cx="10515600" cy="1325563"/>
          </a:xfrm>
        </p:spPr>
        <p:txBody>
          <a:bodyPr/>
          <a:lstStyle/>
          <a:p>
            <a:r>
              <a:rPr lang="en-US" dirty="0" err="1"/>
              <a:t>Dataverse</a:t>
            </a:r>
            <a:r>
              <a:rPr lang="en-US" dirty="0"/>
              <a:t> for Teams environment</a:t>
            </a:r>
          </a:p>
        </p:txBody>
      </p:sp>
      <p:pic>
        <p:nvPicPr>
          <p:cNvPr id="4" name="Picture 3" descr="Graphical user interface, application&#10;&#10;Description automatically generated">
            <a:extLst>
              <a:ext uri="{FF2B5EF4-FFF2-40B4-BE49-F238E27FC236}">
                <a16:creationId xmlns:a16="http://schemas.microsoft.com/office/drawing/2014/main" id="{6D0F47B1-DE32-4286-A833-F52675A422D2}"/>
              </a:ext>
            </a:extLst>
          </p:cNvPr>
          <p:cNvPicPr>
            <a:picLocks noChangeAspect="1"/>
          </p:cNvPicPr>
          <p:nvPr/>
        </p:nvPicPr>
        <p:blipFill>
          <a:blip r:embed="rId2"/>
          <a:stretch>
            <a:fillRect/>
          </a:stretch>
        </p:blipFill>
        <p:spPr>
          <a:xfrm>
            <a:off x="491970" y="2175301"/>
            <a:ext cx="11235431" cy="3595339"/>
          </a:xfrm>
          <a:prstGeom prst="rect">
            <a:avLst/>
          </a:prstGeom>
          <a:noFill/>
        </p:spPr>
      </p:pic>
    </p:spTree>
    <p:extLst>
      <p:ext uri="{BB962C8B-B14F-4D97-AF65-F5344CB8AC3E}">
        <p14:creationId xmlns:p14="http://schemas.microsoft.com/office/powerpoint/2010/main" val="1621443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1A9FC-958E-43B2-8004-777882BD2027}"/>
              </a:ext>
            </a:extLst>
          </p:cNvPr>
          <p:cNvSpPr>
            <a:spLocks noGrp="1"/>
          </p:cNvSpPr>
          <p:nvPr>
            <p:ph type="title"/>
          </p:nvPr>
        </p:nvSpPr>
        <p:spPr>
          <a:xfrm>
            <a:off x="518603" y="196450"/>
            <a:ext cx="10515600" cy="1325563"/>
          </a:xfrm>
        </p:spPr>
        <p:txBody>
          <a:bodyPr/>
          <a:lstStyle/>
          <a:p>
            <a:r>
              <a:rPr lang="en-US" dirty="0"/>
              <a:t>Environment lifecycle</a:t>
            </a:r>
          </a:p>
        </p:txBody>
      </p:sp>
      <p:sp>
        <p:nvSpPr>
          <p:cNvPr id="3" name="Content Placeholder 2">
            <a:extLst>
              <a:ext uri="{FF2B5EF4-FFF2-40B4-BE49-F238E27FC236}">
                <a16:creationId xmlns:a16="http://schemas.microsoft.com/office/drawing/2014/main" id="{F0C4C57C-2A40-4446-AF4F-26A3544F7A36}"/>
              </a:ext>
            </a:extLst>
          </p:cNvPr>
          <p:cNvSpPr>
            <a:spLocks noGrp="1"/>
          </p:cNvSpPr>
          <p:nvPr>
            <p:ph idx="1"/>
          </p:nvPr>
        </p:nvSpPr>
        <p:spPr>
          <a:xfrm>
            <a:off x="598503" y="1683583"/>
            <a:ext cx="10515600" cy="4351338"/>
          </a:xfrm>
        </p:spPr>
        <p:txBody>
          <a:bodyPr/>
          <a:lstStyle/>
          <a:p>
            <a:r>
              <a:rPr lang="en-US" dirty="0"/>
              <a:t>Backup</a:t>
            </a:r>
          </a:p>
          <a:p>
            <a:r>
              <a:rPr lang="en-US" dirty="0"/>
              <a:t>Restore</a:t>
            </a:r>
          </a:p>
          <a:p>
            <a:r>
              <a:rPr lang="en-US" dirty="0"/>
              <a:t>Copy</a:t>
            </a:r>
          </a:p>
          <a:p>
            <a:r>
              <a:rPr lang="en-US" dirty="0"/>
              <a:t>Create</a:t>
            </a:r>
          </a:p>
          <a:p>
            <a:r>
              <a:rPr lang="en-US" dirty="0"/>
              <a:t>Delete</a:t>
            </a:r>
          </a:p>
          <a:p>
            <a:r>
              <a:rPr lang="en-US" dirty="0"/>
              <a:t>Reset</a:t>
            </a:r>
          </a:p>
          <a:p>
            <a:r>
              <a:rPr lang="en-US" dirty="0"/>
              <a:t>Upgrade</a:t>
            </a:r>
          </a:p>
          <a:p>
            <a:endParaRPr lang="en-US" dirty="0"/>
          </a:p>
        </p:txBody>
      </p:sp>
    </p:spTree>
    <p:extLst>
      <p:ext uri="{BB962C8B-B14F-4D97-AF65-F5344CB8AC3E}">
        <p14:creationId xmlns:p14="http://schemas.microsoft.com/office/powerpoint/2010/main" val="611724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6C418D84-A2EB-44A7-8744-DB6B132CE552}"/>
              </a:ext>
            </a:extLst>
          </p:cNvPr>
          <p:cNvSpPr txBox="1">
            <a:spLocks/>
          </p:cNvSpPr>
          <p:nvPr/>
        </p:nvSpPr>
        <p:spPr>
          <a:xfrm>
            <a:off x="278704" y="4324350"/>
            <a:ext cx="11013691" cy="1792850"/>
          </a:xfrm>
          <a:prstGeom prst="rect">
            <a:avLst/>
          </a:prstGeom>
        </p:spPr>
        <p:txBody>
          <a:bodyPr/>
          <a:lst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t>Microsoft Teams and Power Apps integration</a:t>
            </a:r>
          </a:p>
        </p:txBody>
      </p:sp>
    </p:spTree>
    <p:extLst>
      <p:ext uri="{BB962C8B-B14F-4D97-AF65-F5344CB8AC3E}">
        <p14:creationId xmlns:p14="http://schemas.microsoft.com/office/powerpoint/2010/main" val="496182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E32AE-CF51-4E8D-AA20-52728349E115}"/>
              </a:ext>
            </a:extLst>
          </p:cNvPr>
          <p:cNvSpPr>
            <a:spLocks noGrp="1"/>
          </p:cNvSpPr>
          <p:nvPr>
            <p:ph type="title"/>
          </p:nvPr>
        </p:nvSpPr>
        <p:spPr>
          <a:xfrm>
            <a:off x="321075" y="178694"/>
            <a:ext cx="10515600" cy="975403"/>
          </a:xfrm>
        </p:spPr>
        <p:txBody>
          <a:bodyPr/>
          <a:lstStyle/>
          <a:p>
            <a:r>
              <a:rPr lang="en-US" dirty="0"/>
              <a:t>Build and deploy apps inside Teams</a:t>
            </a:r>
          </a:p>
        </p:txBody>
      </p:sp>
      <p:pic>
        <p:nvPicPr>
          <p:cNvPr id="4" name="Picture 3">
            <a:extLst>
              <a:ext uri="{FF2B5EF4-FFF2-40B4-BE49-F238E27FC236}">
                <a16:creationId xmlns:a16="http://schemas.microsoft.com/office/drawing/2014/main" id="{EA5F8068-68F3-4A0F-83E0-8E3605590190}"/>
              </a:ext>
            </a:extLst>
          </p:cNvPr>
          <p:cNvPicPr>
            <a:picLocks noChangeAspect="1"/>
          </p:cNvPicPr>
          <p:nvPr/>
        </p:nvPicPr>
        <p:blipFill>
          <a:blip r:embed="rId2"/>
          <a:stretch>
            <a:fillRect/>
          </a:stretch>
        </p:blipFill>
        <p:spPr>
          <a:xfrm>
            <a:off x="321075" y="1343364"/>
            <a:ext cx="11549849" cy="4967555"/>
          </a:xfrm>
          <a:prstGeom prst="rect">
            <a:avLst/>
          </a:prstGeom>
        </p:spPr>
      </p:pic>
    </p:spTree>
    <p:extLst>
      <p:ext uri="{BB962C8B-B14F-4D97-AF65-F5344CB8AC3E}">
        <p14:creationId xmlns:p14="http://schemas.microsoft.com/office/powerpoint/2010/main" val="1782587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6C418D84-A2EB-44A7-8744-DB6B132CE552}"/>
              </a:ext>
            </a:extLst>
          </p:cNvPr>
          <p:cNvSpPr txBox="1">
            <a:spLocks/>
          </p:cNvSpPr>
          <p:nvPr/>
        </p:nvSpPr>
        <p:spPr>
          <a:xfrm>
            <a:off x="278704" y="4324350"/>
            <a:ext cx="11013691" cy="1792850"/>
          </a:xfrm>
          <a:prstGeom prst="rect">
            <a:avLst/>
          </a:prstGeom>
        </p:spPr>
        <p:txBody>
          <a:bodyPr/>
          <a:lst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t>Integrate Power Automate with MS Teams</a:t>
            </a:r>
          </a:p>
        </p:txBody>
      </p:sp>
    </p:spTree>
    <p:extLst>
      <p:ext uri="{BB962C8B-B14F-4D97-AF65-F5344CB8AC3E}">
        <p14:creationId xmlns:p14="http://schemas.microsoft.com/office/powerpoint/2010/main" val="2963192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E32AE-CF51-4E8D-AA20-52728349E115}"/>
              </a:ext>
            </a:extLst>
          </p:cNvPr>
          <p:cNvSpPr>
            <a:spLocks noGrp="1"/>
          </p:cNvSpPr>
          <p:nvPr>
            <p:ph type="title"/>
          </p:nvPr>
        </p:nvSpPr>
        <p:spPr>
          <a:xfrm>
            <a:off x="321075" y="178694"/>
            <a:ext cx="10515600" cy="975403"/>
          </a:xfrm>
        </p:spPr>
        <p:txBody>
          <a:bodyPr/>
          <a:lstStyle/>
          <a:p>
            <a:r>
              <a:rPr lang="en-US" dirty="0"/>
              <a:t>Build and deploy flows inside Teams</a:t>
            </a:r>
          </a:p>
        </p:txBody>
      </p:sp>
      <p:pic>
        <p:nvPicPr>
          <p:cNvPr id="5" name="Picture 4" descr="A screenshot of a cell phone&#10;&#10;Description automatically generated">
            <a:extLst>
              <a:ext uri="{FF2B5EF4-FFF2-40B4-BE49-F238E27FC236}">
                <a16:creationId xmlns:a16="http://schemas.microsoft.com/office/drawing/2014/main" id="{6A1BF95E-FE0D-423B-AB75-064353D84D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771" y="1154097"/>
            <a:ext cx="11346457" cy="5083372"/>
          </a:xfrm>
          <a:prstGeom prst="rect">
            <a:avLst/>
          </a:prstGeom>
        </p:spPr>
      </p:pic>
    </p:spTree>
    <p:extLst>
      <p:ext uri="{BB962C8B-B14F-4D97-AF65-F5344CB8AC3E}">
        <p14:creationId xmlns:p14="http://schemas.microsoft.com/office/powerpoint/2010/main" val="353979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6C418D84-A2EB-44A7-8744-DB6B132CE552}"/>
              </a:ext>
            </a:extLst>
          </p:cNvPr>
          <p:cNvSpPr txBox="1">
            <a:spLocks/>
          </p:cNvSpPr>
          <p:nvPr/>
        </p:nvSpPr>
        <p:spPr>
          <a:xfrm>
            <a:off x="278704" y="4324350"/>
            <a:ext cx="11013691" cy="1792850"/>
          </a:xfrm>
          <a:prstGeom prst="rect">
            <a:avLst/>
          </a:prstGeom>
        </p:spPr>
        <p:txBody>
          <a:bodyPr/>
          <a:lst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t>Integrate Power Virtual Agents with MS Teams</a:t>
            </a:r>
          </a:p>
        </p:txBody>
      </p:sp>
    </p:spTree>
    <p:extLst>
      <p:ext uri="{BB962C8B-B14F-4D97-AF65-F5344CB8AC3E}">
        <p14:creationId xmlns:p14="http://schemas.microsoft.com/office/powerpoint/2010/main" val="42175299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E32AE-CF51-4E8D-AA20-52728349E115}"/>
              </a:ext>
            </a:extLst>
          </p:cNvPr>
          <p:cNvSpPr>
            <a:spLocks noGrp="1"/>
          </p:cNvSpPr>
          <p:nvPr>
            <p:ph type="title"/>
          </p:nvPr>
        </p:nvSpPr>
        <p:spPr>
          <a:xfrm>
            <a:off x="321075" y="178694"/>
            <a:ext cx="10515600" cy="975403"/>
          </a:xfrm>
        </p:spPr>
        <p:txBody>
          <a:bodyPr/>
          <a:lstStyle/>
          <a:p>
            <a:r>
              <a:rPr lang="en-US" dirty="0"/>
              <a:t>Build and deploy bots inside Teams</a:t>
            </a:r>
          </a:p>
        </p:txBody>
      </p:sp>
      <p:pic>
        <p:nvPicPr>
          <p:cNvPr id="4" name="Picture 3">
            <a:extLst>
              <a:ext uri="{FF2B5EF4-FFF2-40B4-BE49-F238E27FC236}">
                <a16:creationId xmlns:a16="http://schemas.microsoft.com/office/drawing/2014/main" id="{87C64984-7E4A-4272-B1F1-BE39B952D4F9}"/>
              </a:ext>
            </a:extLst>
          </p:cNvPr>
          <p:cNvPicPr>
            <a:picLocks noChangeAspect="1"/>
          </p:cNvPicPr>
          <p:nvPr/>
        </p:nvPicPr>
        <p:blipFill>
          <a:blip r:embed="rId2"/>
          <a:stretch>
            <a:fillRect/>
          </a:stretch>
        </p:blipFill>
        <p:spPr>
          <a:xfrm>
            <a:off x="514905" y="1154096"/>
            <a:ext cx="10788383" cy="4999053"/>
          </a:xfrm>
          <a:prstGeom prst="rect">
            <a:avLst/>
          </a:prstGeom>
        </p:spPr>
      </p:pic>
    </p:spTree>
    <p:extLst>
      <p:ext uri="{BB962C8B-B14F-4D97-AF65-F5344CB8AC3E}">
        <p14:creationId xmlns:p14="http://schemas.microsoft.com/office/powerpoint/2010/main" val="1784384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1D0C2-89BD-40FC-8DB4-9453DDBD7B1F}"/>
              </a:ext>
            </a:extLst>
          </p:cNvPr>
          <p:cNvSpPr txBox="1">
            <a:spLocks/>
          </p:cNvSpPr>
          <p:nvPr/>
        </p:nvSpPr>
        <p:spPr>
          <a:xfrm>
            <a:off x="579438" y="3009136"/>
            <a:ext cx="4572000" cy="15027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Thank you!</a:t>
            </a:r>
          </a:p>
        </p:txBody>
      </p:sp>
    </p:spTree>
    <p:extLst>
      <p:ext uri="{BB962C8B-B14F-4D97-AF65-F5344CB8AC3E}">
        <p14:creationId xmlns:p14="http://schemas.microsoft.com/office/powerpoint/2010/main" val="86030705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646331"/>
          </a:xfrm>
          <a:prstGeom prst="rect">
            <a:avLst/>
          </a:prstGeom>
        </p:spPr>
        <p:txBody>
          <a:bodyPr wrap="square">
            <a:spAutoFit/>
          </a:bodyPr>
          <a:lstStyle/>
          <a:p>
            <a:pPr algn="ctr"/>
            <a:r>
              <a:rPr lang="en-US" sz="3600" b="1" dirty="0">
                <a:solidFill>
                  <a:srgbClr val="7030A0"/>
                </a:solidFill>
              </a:rPr>
              <a:t>Day 5: Power Packed Day with Power Platform and MS Teams</a:t>
            </a: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482916" y="1152692"/>
            <a:ext cx="5613084" cy="514398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Introducing </a:t>
            </a:r>
            <a:r>
              <a:rPr lang="en-US" sz="2400" dirty="0" err="1">
                <a:solidFill>
                  <a:srgbClr val="2F2F2F"/>
                </a:solidFill>
              </a:rPr>
              <a:t>Dataverse</a:t>
            </a:r>
            <a:r>
              <a:rPr lang="en-US" sz="2400" dirty="0">
                <a:solidFill>
                  <a:srgbClr val="2F2F2F"/>
                </a:solidFill>
              </a:rPr>
              <a:t> for Teams</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Make Power Apps a MS Teams App</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Integrate Power Automate with MS Teams</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Integrate Power Virtual Agents with MS Teams</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Use case: Leave Management Application</a:t>
            </a:r>
          </a:p>
        </p:txBody>
      </p:sp>
      <p:sp>
        <p:nvSpPr>
          <p:cNvPr id="25" name="Rectangle 24">
            <a:extLst>
              <a:ext uri="{FF2B5EF4-FFF2-40B4-BE49-F238E27FC236}">
                <a16:creationId xmlns:a16="http://schemas.microsoft.com/office/drawing/2014/main" id="{EF3D5185-07B2-4EAF-859B-B2F50BB94B7A}"/>
              </a:ext>
            </a:extLst>
          </p:cNvPr>
          <p:cNvSpPr/>
          <p:nvPr/>
        </p:nvSpPr>
        <p:spPr>
          <a:xfrm>
            <a:off x="1876425" y="2962180"/>
            <a:ext cx="4060141" cy="47259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l" defTabSz="1955800" rtl="0" eaLnBrk="1" fontAlgn="auto" latinLnBrk="0" hangingPunct="1">
              <a:lnSpc>
                <a:spcPct val="100000"/>
              </a:lnSpc>
              <a:spcBef>
                <a:spcPct val="0"/>
              </a:spcBef>
              <a:spcAft>
                <a:spcPct val="35000"/>
              </a:spcAft>
              <a:buClrTx/>
              <a:buSzTx/>
              <a:buFontTx/>
              <a:buNone/>
              <a:tabLst/>
              <a:defRPr/>
            </a:pPr>
            <a:endParaRPr kumimoji="0" lang="en-US" sz="24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8804050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B08DB-9F61-46B8-ABE6-C345CC357277}"/>
              </a:ext>
            </a:extLst>
          </p:cNvPr>
          <p:cNvSpPr>
            <a:spLocks noGrp="1"/>
          </p:cNvSpPr>
          <p:nvPr>
            <p:ph type="title"/>
          </p:nvPr>
        </p:nvSpPr>
        <p:spPr>
          <a:xfrm>
            <a:off x="585216" y="1872413"/>
            <a:ext cx="9615424" cy="1661993"/>
          </a:xfrm>
        </p:spPr>
        <p:txBody>
          <a:bodyPr/>
          <a:lstStyle/>
          <a:p>
            <a:r>
              <a:rPr lang="en-US" dirty="0"/>
              <a:t>Customize a SharePoint list or library form</a:t>
            </a:r>
          </a:p>
        </p:txBody>
      </p:sp>
    </p:spTree>
    <p:extLst>
      <p:ext uri="{BB962C8B-B14F-4D97-AF65-F5344CB8AC3E}">
        <p14:creationId xmlns:p14="http://schemas.microsoft.com/office/powerpoint/2010/main" val="3864612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5C2D1-D4AD-4A61-BC6D-1D879E9E4CC3}"/>
              </a:ext>
            </a:extLst>
          </p:cNvPr>
          <p:cNvSpPr>
            <a:spLocks noGrp="1"/>
          </p:cNvSpPr>
          <p:nvPr>
            <p:ph type="title"/>
          </p:nvPr>
        </p:nvSpPr>
        <p:spPr>
          <a:xfrm>
            <a:off x="491968" y="70623"/>
            <a:ext cx="10515600" cy="1325563"/>
          </a:xfrm>
        </p:spPr>
        <p:txBody>
          <a:bodyPr/>
          <a:lstStyle/>
          <a:p>
            <a:r>
              <a:rPr lang="en-US" dirty="0"/>
              <a:t>A single hub where in you can…</a:t>
            </a:r>
          </a:p>
        </p:txBody>
      </p:sp>
      <p:sp>
        <p:nvSpPr>
          <p:cNvPr id="4" name="Content Placeholder 2">
            <a:extLst>
              <a:ext uri="{FF2B5EF4-FFF2-40B4-BE49-F238E27FC236}">
                <a16:creationId xmlns:a16="http://schemas.microsoft.com/office/drawing/2014/main" id="{0553DD67-D6CB-4F6D-81C5-93955B1C42F0}"/>
              </a:ext>
            </a:extLst>
          </p:cNvPr>
          <p:cNvSpPr>
            <a:spLocks noGrp="1"/>
          </p:cNvSpPr>
          <p:nvPr>
            <p:ph idx="1"/>
          </p:nvPr>
        </p:nvSpPr>
        <p:spPr>
          <a:xfrm>
            <a:off x="491971" y="1484036"/>
            <a:ext cx="11235431" cy="567267"/>
          </a:xfrm>
        </p:spPr>
        <p:txBody>
          <a:bodyPr vert="horz" lIns="91440" tIns="45720" rIns="91440" bIns="45720" rtlCol="0">
            <a:noAutofit/>
          </a:bodyPr>
          <a:lstStyle/>
          <a:p>
            <a:pPr marL="228600" indent="-228600" defTabSz="914400">
              <a:spcBef>
                <a:spcPts val="1000"/>
              </a:spcBef>
              <a:buFont typeface="Arial" panose="020B0604020202020204" pitchFamily="34" charset="0"/>
              <a:buChar char="•"/>
            </a:pPr>
            <a:r>
              <a:rPr lang="en-US" sz="2800" dirty="0">
                <a:solidFill>
                  <a:schemeClr val="tx1"/>
                </a:solidFill>
                <a:latin typeface="Segoe UI (Body)"/>
              </a:rPr>
              <a:t>Integrate your business apps together</a:t>
            </a:r>
          </a:p>
        </p:txBody>
      </p:sp>
      <p:pic>
        <p:nvPicPr>
          <p:cNvPr id="5" name="Picture 4">
            <a:extLst>
              <a:ext uri="{FF2B5EF4-FFF2-40B4-BE49-F238E27FC236}">
                <a16:creationId xmlns:a16="http://schemas.microsoft.com/office/drawing/2014/main" id="{6C79BEDC-3079-4F1E-9D56-EE60787AF9B3}"/>
              </a:ext>
            </a:extLst>
          </p:cNvPr>
          <p:cNvPicPr>
            <a:picLocks noChangeAspect="1"/>
          </p:cNvPicPr>
          <p:nvPr/>
        </p:nvPicPr>
        <p:blipFill>
          <a:blip r:embed="rId2"/>
          <a:stretch>
            <a:fillRect/>
          </a:stretch>
        </p:blipFill>
        <p:spPr>
          <a:xfrm>
            <a:off x="3528812" y="4200483"/>
            <a:ext cx="3228975" cy="87630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509F35E5-318C-4501-9A84-31FACB474AF5}"/>
              </a:ext>
            </a:extLst>
          </p:cNvPr>
          <p:cNvPicPr>
            <a:picLocks noChangeAspect="1"/>
          </p:cNvPicPr>
          <p:nvPr/>
        </p:nvPicPr>
        <p:blipFill>
          <a:blip r:embed="rId3"/>
          <a:stretch>
            <a:fillRect/>
          </a:stretch>
        </p:blipFill>
        <p:spPr>
          <a:xfrm>
            <a:off x="8627533" y="2847876"/>
            <a:ext cx="3286125" cy="93601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E796724A-472A-43FE-9447-101806D0D1B1}"/>
              </a:ext>
            </a:extLst>
          </p:cNvPr>
          <p:cNvPicPr>
            <a:picLocks noChangeAspect="1"/>
          </p:cNvPicPr>
          <p:nvPr/>
        </p:nvPicPr>
        <p:blipFill>
          <a:blip r:embed="rId4"/>
          <a:stretch>
            <a:fillRect/>
          </a:stretch>
        </p:blipFill>
        <p:spPr>
          <a:xfrm>
            <a:off x="8627533" y="4010124"/>
            <a:ext cx="3286125" cy="103822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50B7F095-27CD-41DB-A4B5-3F2F81AB00F9}"/>
              </a:ext>
            </a:extLst>
          </p:cNvPr>
          <p:cNvPicPr>
            <a:picLocks noChangeAspect="1"/>
          </p:cNvPicPr>
          <p:nvPr/>
        </p:nvPicPr>
        <p:blipFill>
          <a:blip r:embed="rId5"/>
          <a:stretch>
            <a:fillRect/>
          </a:stretch>
        </p:blipFill>
        <p:spPr>
          <a:xfrm>
            <a:off x="8646583" y="5224048"/>
            <a:ext cx="3267075" cy="1019175"/>
          </a:xfrm>
          <a:prstGeom prst="rect">
            <a:avLst/>
          </a:prstGeom>
          <a:ln>
            <a:noFill/>
          </a:ln>
          <a:effectLst>
            <a:outerShdw blurRad="292100" dist="139700" dir="2700000" algn="tl" rotWithShape="0">
              <a:srgbClr val="333333">
                <a:alpha val="65000"/>
              </a:srgbClr>
            </a:outerShdw>
          </a:effectLst>
        </p:spPr>
      </p:pic>
      <p:sp>
        <p:nvSpPr>
          <p:cNvPr id="9" name="Arrow: Left 8">
            <a:extLst>
              <a:ext uri="{FF2B5EF4-FFF2-40B4-BE49-F238E27FC236}">
                <a16:creationId xmlns:a16="http://schemas.microsoft.com/office/drawing/2014/main" id="{49540C56-27F0-417C-85F1-565B705F9F34}"/>
              </a:ext>
            </a:extLst>
          </p:cNvPr>
          <p:cNvSpPr/>
          <p:nvPr/>
        </p:nvSpPr>
        <p:spPr>
          <a:xfrm rot="19887369">
            <a:off x="6864240" y="3488079"/>
            <a:ext cx="1656840" cy="337042"/>
          </a:xfrm>
          <a:prstGeom prst="leftArrow">
            <a:avLst/>
          </a:prstGeom>
          <a:solidFill>
            <a:srgbClr val="8D2C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Left 9">
            <a:extLst>
              <a:ext uri="{FF2B5EF4-FFF2-40B4-BE49-F238E27FC236}">
                <a16:creationId xmlns:a16="http://schemas.microsoft.com/office/drawing/2014/main" id="{E59EB4EF-4D9A-47A9-AA02-9C1355FC6E20}"/>
              </a:ext>
            </a:extLst>
          </p:cNvPr>
          <p:cNvSpPr/>
          <p:nvPr/>
        </p:nvSpPr>
        <p:spPr>
          <a:xfrm>
            <a:off x="6907383" y="4360715"/>
            <a:ext cx="1593529" cy="337042"/>
          </a:xfrm>
          <a:prstGeom prst="leftArrow">
            <a:avLst/>
          </a:prstGeom>
          <a:solidFill>
            <a:srgbClr val="104CC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Left 10">
            <a:extLst>
              <a:ext uri="{FF2B5EF4-FFF2-40B4-BE49-F238E27FC236}">
                <a16:creationId xmlns:a16="http://schemas.microsoft.com/office/drawing/2014/main" id="{8940ED26-DEED-4125-9FE8-DB49554B18D3}"/>
              </a:ext>
            </a:extLst>
          </p:cNvPr>
          <p:cNvSpPr/>
          <p:nvPr/>
        </p:nvSpPr>
        <p:spPr>
          <a:xfrm rot="1427369">
            <a:off x="6864241" y="5249483"/>
            <a:ext cx="1656840" cy="337042"/>
          </a:xfrm>
          <a:prstGeom prst="leftArrow">
            <a:avLst/>
          </a:prstGeom>
          <a:solidFill>
            <a:srgbClr val="DEA11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12C3DC47-6D87-435E-99F0-363B3E684434}"/>
              </a:ext>
            </a:extLst>
          </p:cNvPr>
          <p:cNvSpPr txBox="1">
            <a:spLocks/>
          </p:cNvSpPr>
          <p:nvPr/>
        </p:nvSpPr>
        <p:spPr>
          <a:xfrm>
            <a:off x="491970" y="2047043"/>
            <a:ext cx="11235431" cy="5773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Body)"/>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Body)"/>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Body)"/>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Body)"/>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Body)"/>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Design your process flows</a:t>
            </a:r>
          </a:p>
        </p:txBody>
      </p:sp>
      <p:sp>
        <p:nvSpPr>
          <p:cNvPr id="13" name="Content Placeholder 2">
            <a:extLst>
              <a:ext uri="{FF2B5EF4-FFF2-40B4-BE49-F238E27FC236}">
                <a16:creationId xmlns:a16="http://schemas.microsoft.com/office/drawing/2014/main" id="{6D0F3B11-24C7-4E9F-87D9-FF32F038B8D4}"/>
              </a:ext>
            </a:extLst>
          </p:cNvPr>
          <p:cNvSpPr txBox="1">
            <a:spLocks/>
          </p:cNvSpPr>
          <p:nvPr/>
        </p:nvSpPr>
        <p:spPr>
          <a:xfrm>
            <a:off x="491969" y="2613180"/>
            <a:ext cx="11235431" cy="4911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Body)"/>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Body)"/>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Body)"/>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Body)"/>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Body)"/>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Get report insights</a:t>
            </a:r>
          </a:p>
        </p:txBody>
      </p:sp>
      <p:sp>
        <p:nvSpPr>
          <p:cNvPr id="14" name="Content Placeholder 2">
            <a:extLst>
              <a:ext uri="{FF2B5EF4-FFF2-40B4-BE49-F238E27FC236}">
                <a16:creationId xmlns:a16="http://schemas.microsoft.com/office/drawing/2014/main" id="{E478CE43-AE97-4E34-84F6-729042CC798B}"/>
              </a:ext>
            </a:extLst>
          </p:cNvPr>
          <p:cNvSpPr txBox="1">
            <a:spLocks/>
          </p:cNvSpPr>
          <p:nvPr/>
        </p:nvSpPr>
        <p:spPr>
          <a:xfrm>
            <a:off x="491968" y="3175053"/>
            <a:ext cx="11235431" cy="5672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Body)"/>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Body)"/>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Body)"/>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Body)"/>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Body)"/>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Collaborate with colleagues</a:t>
            </a:r>
          </a:p>
        </p:txBody>
      </p:sp>
    </p:spTree>
    <p:extLst>
      <p:ext uri="{BB962C8B-B14F-4D97-AF65-F5344CB8AC3E}">
        <p14:creationId xmlns:p14="http://schemas.microsoft.com/office/powerpoint/2010/main" val="2770914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4" presetClass="entr" presetSubtype="5"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randombar(vertical)">
                                      <p:cBhvr>
                                        <p:cTn id="31" dur="500"/>
                                        <p:tgtEl>
                                          <p:spTgt spid="9"/>
                                        </p:tgtEl>
                                      </p:cBhvr>
                                    </p:animEffect>
                                  </p:childTnLst>
                                </p:cTn>
                              </p:par>
                              <p:par>
                                <p:cTn id="32" presetID="14" presetClass="entr" presetSubtype="5"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randombar(vertical)">
                                      <p:cBhvr>
                                        <p:cTn id="34" dur="500"/>
                                        <p:tgtEl>
                                          <p:spTgt spid="10"/>
                                        </p:tgtEl>
                                      </p:cBhvr>
                                    </p:animEffect>
                                  </p:childTnLst>
                                </p:cTn>
                              </p:par>
                              <p:par>
                                <p:cTn id="35" presetID="14" presetClass="entr" presetSubtype="5"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randombar(vertical)">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animBg="1"/>
      <p:bldP spid="10" grpId="0" animBg="1"/>
      <p:bldP spid="11" grpId="0" animBg="1"/>
      <p:bldP spid="12" grpId="0"/>
      <p:bldP spid="13"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5C2D1-D4AD-4A61-BC6D-1D879E9E4CC3}"/>
              </a:ext>
            </a:extLst>
          </p:cNvPr>
          <p:cNvSpPr>
            <a:spLocks noGrp="1"/>
          </p:cNvSpPr>
          <p:nvPr>
            <p:ph type="title"/>
          </p:nvPr>
        </p:nvSpPr>
        <p:spPr>
          <a:xfrm>
            <a:off x="429827" y="40974"/>
            <a:ext cx="10515600" cy="1325563"/>
          </a:xfrm>
        </p:spPr>
        <p:txBody>
          <a:bodyPr/>
          <a:lstStyle/>
          <a:p>
            <a:r>
              <a:rPr lang="en-US" dirty="0"/>
              <a:t>What is Power Platform?</a:t>
            </a:r>
          </a:p>
        </p:txBody>
      </p:sp>
      <p:pic>
        <p:nvPicPr>
          <p:cNvPr id="4" name="Picture 3" descr="Shape, polygon&#10;&#10;Description automatically generated">
            <a:extLst>
              <a:ext uri="{FF2B5EF4-FFF2-40B4-BE49-F238E27FC236}">
                <a16:creationId xmlns:a16="http://schemas.microsoft.com/office/drawing/2014/main" id="{37A64AAB-9669-45B0-8FA9-5401B673EA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3335" y="1501628"/>
            <a:ext cx="8295794" cy="4309321"/>
          </a:xfrm>
          <a:prstGeom prst="rect">
            <a:avLst/>
          </a:prstGeom>
        </p:spPr>
      </p:pic>
      <p:sp>
        <p:nvSpPr>
          <p:cNvPr id="5" name="Rectangle 4">
            <a:extLst>
              <a:ext uri="{FF2B5EF4-FFF2-40B4-BE49-F238E27FC236}">
                <a16:creationId xmlns:a16="http://schemas.microsoft.com/office/drawing/2014/main" id="{978DDB4B-0247-4E18-B068-9B7A0AF853CE}"/>
              </a:ext>
            </a:extLst>
          </p:cNvPr>
          <p:cNvSpPr/>
          <p:nvPr/>
        </p:nvSpPr>
        <p:spPr>
          <a:xfrm>
            <a:off x="791806" y="5932680"/>
            <a:ext cx="10561994" cy="369332"/>
          </a:xfrm>
          <a:prstGeom prst="rect">
            <a:avLst/>
          </a:prstGeom>
        </p:spPr>
        <p:txBody>
          <a:bodyPr wrap="none">
            <a:spAutoFit/>
          </a:bodyPr>
          <a:lstStyle/>
          <a:p>
            <a:r>
              <a:rPr lang="en-US" dirty="0"/>
              <a:t>Image source: </a:t>
            </a:r>
            <a:r>
              <a:rPr lang="en-US" dirty="0">
                <a:hlinkClick r:id="rId3"/>
              </a:rPr>
              <a:t>https://docs.microsoft.com/en-us/powerapps/maker/common-data-service/data-platform-intro</a:t>
            </a:r>
            <a:r>
              <a:rPr lang="en-US" dirty="0"/>
              <a:t> </a:t>
            </a:r>
          </a:p>
        </p:txBody>
      </p:sp>
      <p:sp>
        <p:nvSpPr>
          <p:cNvPr id="6" name="Rectangle 5">
            <a:extLst>
              <a:ext uri="{FF2B5EF4-FFF2-40B4-BE49-F238E27FC236}">
                <a16:creationId xmlns:a16="http://schemas.microsoft.com/office/drawing/2014/main" id="{BF8A892F-EE4B-460F-8962-3D27164A481E}"/>
              </a:ext>
            </a:extLst>
          </p:cNvPr>
          <p:cNvSpPr/>
          <p:nvPr/>
        </p:nvSpPr>
        <p:spPr>
          <a:xfrm>
            <a:off x="791806" y="3207328"/>
            <a:ext cx="1179618" cy="369332"/>
          </a:xfrm>
          <a:prstGeom prst="rect">
            <a:avLst/>
          </a:prstGeom>
        </p:spPr>
        <p:txBody>
          <a:bodyPr wrap="none">
            <a:spAutoFit/>
          </a:bodyPr>
          <a:lstStyle/>
          <a:p>
            <a:r>
              <a:rPr lang="en-US" dirty="0"/>
              <a:t>4 Products</a:t>
            </a:r>
          </a:p>
        </p:txBody>
      </p:sp>
      <p:sp>
        <p:nvSpPr>
          <p:cNvPr id="7" name="Rectangle 6">
            <a:extLst>
              <a:ext uri="{FF2B5EF4-FFF2-40B4-BE49-F238E27FC236}">
                <a16:creationId xmlns:a16="http://schemas.microsoft.com/office/drawing/2014/main" id="{C756C211-D322-4D8A-A272-843CB44A7E61}"/>
              </a:ext>
            </a:extLst>
          </p:cNvPr>
          <p:cNvSpPr/>
          <p:nvPr/>
        </p:nvSpPr>
        <p:spPr>
          <a:xfrm>
            <a:off x="791806" y="4730449"/>
            <a:ext cx="992066" cy="369332"/>
          </a:xfrm>
          <a:prstGeom prst="rect">
            <a:avLst/>
          </a:prstGeom>
        </p:spPr>
        <p:txBody>
          <a:bodyPr wrap="none">
            <a:spAutoFit/>
          </a:bodyPr>
          <a:lstStyle/>
          <a:p>
            <a:r>
              <a:rPr lang="en-US" dirty="0"/>
              <a:t>Features</a:t>
            </a:r>
          </a:p>
        </p:txBody>
      </p:sp>
    </p:spTree>
    <p:extLst>
      <p:ext uri="{BB962C8B-B14F-4D97-AF65-F5344CB8AC3E}">
        <p14:creationId xmlns:p14="http://schemas.microsoft.com/office/powerpoint/2010/main" val="3836480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6C418D84-A2EB-44A7-8744-DB6B132CE552}"/>
              </a:ext>
            </a:extLst>
          </p:cNvPr>
          <p:cNvSpPr txBox="1">
            <a:spLocks/>
          </p:cNvSpPr>
          <p:nvPr/>
        </p:nvSpPr>
        <p:spPr>
          <a:xfrm>
            <a:off x="278705" y="4324350"/>
            <a:ext cx="8067822" cy="1792850"/>
          </a:xfrm>
          <a:prstGeom prst="rect">
            <a:avLst/>
          </a:prstGeom>
        </p:spPr>
        <p:txBody>
          <a:bodyPr/>
          <a:lst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 sz="4705" dirty="0"/>
              <a:t>A short </a:t>
            </a:r>
            <a:r>
              <a:rPr lang="es-ES" sz="4705" dirty="0" err="1"/>
              <a:t>history</a:t>
            </a:r>
            <a:endParaRPr lang="es-ES" sz="4705" dirty="0"/>
          </a:p>
        </p:txBody>
      </p:sp>
    </p:spTree>
    <p:extLst>
      <p:ext uri="{BB962C8B-B14F-4D97-AF65-F5344CB8AC3E}">
        <p14:creationId xmlns:p14="http://schemas.microsoft.com/office/powerpoint/2010/main" val="2087923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19FB4-5A2A-4E1F-B76E-13D0B30DEEF6}"/>
              </a:ext>
            </a:extLst>
          </p:cNvPr>
          <p:cNvSpPr>
            <a:spLocks noGrp="1"/>
          </p:cNvSpPr>
          <p:nvPr>
            <p:ph type="title"/>
          </p:nvPr>
        </p:nvSpPr>
        <p:spPr/>
        <p:txBody>
          <a:bodyPr/>
          <a:lstStyle/>
          <a:p>
            <a:r>
              <a:rPr lang="en-US" dirty="0"/>
              <a:t>From where is started?</a:t>
            </a:r>
          </a:p>
        </p:txBody>
      </p:sp>
      <p:graphicFrame>
        <p:nvGraphicFramePr>
          <p:cNvPr id="4" name="Diagram 3">
            <a:extLst>
              <a:ext uri="{FF2B5EF4-FFF2-40B4-BE49-F238E27FC236}">
                <a16:creationId xmlns:a16="http://schemas.microsoft.com/office/drawing/2014/main" id="{A3BDFEA2-1EB2-4311-8E2E-96618DD1E2B1}"/>
              </a:ext>
            </a:extLst>
          </p:cNvPr>
          <p:cNvGraphicFramePr/>
          <p:nvPr/>
        </p:nvGraphicFramePr>
        <p:xfrm>
          <a:off x="881929" y="842133"/>
          <a:ext cx="10731894"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41291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CEB0-C929-4AAC-93F8-CA1A3050E5DD}"/>
              </a:ext>
            </a:extLst>
          </p:cNvPr>
          <p:cNvSpPr>
            <a:spLocks noGrp="1"/>
          </p:cNvSpPr>
          <p:nvPr>
            <p:ph type="title"/>
          </p:nvPr>
        </p:nvSpPr>
        <p:spPr>
          <a:xfrm>
            <a:off x="483093" y="143183"/>
            <a:ext cx="10515600" cy="1081935"/>
          </a:xfrm>
        </p:spPr>
        <p:txBody>
          <a:bodyPr/>
          <a:lstStyle/>
          <a:p>
            <a:r>
              <a:rPr lang="en-US" dirty="0"/>
              <a:t>Microsoft </a:t>
            </a:r>
            <a:r>
              <a:rPr lang="en-US" dirty="0" err="1"/>
              <a:t>Dataverse</a:t>
            </a:r>
            <a:r>
              <a:rPr lang="en-US" dirty="0"/>
              <a:t> for Teams</a:t>
            </a:r>
          </a:p>
        </p:txBody>
      </p:sp>
      <p:sp>
        <p:nvSpPr>
          <p:cNvPr id="3" name="Content Placeholder 2">
            <a:extLst>
              <a:ext uri="{FF2B5EF4-FFF2-40B4-BE49-F238E27FC236}">
                <a16:creationId xmlns:a16="http://schemas.microsoft.com/office/drawing/2014/main" id="{97DDDCDE-D86C-4D2B-BE96-43F02D2A34F6}"/>
              </a:ext>
            </a:extLst>
          </p:cNvPr>
          <p:cNvSpPr>
            <a:spLocks noGrp="1"/>
          </p:cNvSpPr>
          <p:nvPr>
            <p:ph idx="1"/>
          </p:nvPr>
        </p:nvSpPr>
        <p:spPr>
          <a:xfrm>
            <a:off x="634013" y="1408375"/>
            <a:ext cx="11057877" cy="4351338"/>
          </a:xfrm>
        </p:spPr>
        <p:txBody>
          <a:bodyPr/>
          <a:lstStyle/>
          <a:p>
            <a:r>
              <a:rPr lang="en-US" dirty="0"/>
              <a:t>Support to build low-code and no-code apps, flows, and chatbots</a:t>
            </a:r>
          </a:p>
          <a:p>
            <a:r>
              <a:rPr lang="en-US" dirty="0"/>
              <a:t>Core data capabilities</a:t>
            </a:r>
          </a:p>
          <a:p>
            <a:r>
              <a:rPr lang="en-US" dirty="0"/>
              <a:t>Storage, rich data types</a:t>
            </a:r>
          </a:p>
          <a:p>
            <a:r>
              <a:rPr lang="en-US" dirty="0"/>
              <a:t>A new visual editor</a:t>
            </a:r>
          </a:p>
          <a:p>
            <a:r>
              <a:rPr lang="en-US" dirty="0"/>
              <a:t>Inclusion in most existing Teams licenses</a:t>
            </a:r>
          </a:p>
          <a:p>
            <a:r>
              <a:rPr lang="en-US" dirty="0"/>
              <a:t>Storage of 2 GB per team</a:t>
            </a:r>
          </a:p>
          <a:p>
            <a:r>
              <a:rPr lang="en-US" dirty="0"/>
              <a:t>Support for up to 500 teams</a:t>
            </a:r>
          </a:p>
        </p:txBody>
      </p:sp>
    </p:spTree>
    <p:extLst>
      <p:ext uri="{BB962C8B-B14F-4D97-AF65-F5344CB8AC3E}">
        <p14:creationId xmlns:p14="http://schemas.microsoft.com/office/powerpoint/2010/main" val="30901867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556</TotalTime>
  <Words>254</Words>
  <Application>Microsoft Office PowerPoint</Application>
  <PresentationFormat>Widescreen</PresentationFormat>
  <Paragraphs>78</Paragraphs>
  <Slides>18</Slides>
  <Notes>4</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18</vt:i4>
      </vt:variant>
    </vt:vector>
  </HeadingPairs>
  <TitlesOfParts>
    <vt:vector size="33" baseType="lpstr">
      <vt:lpstr>Arial</vt:lpstr>
      <vt:lpstr>Calibri</vt:lpstr>
      <vt:lpstr>Calibri Light</vt:lpstr>
      <vt:lpstr>Consolas</vt:lpstr>
      <vt:lpstr>Proxima Nova</vt:lpstr>
      <vt:lpstr>Segoe UI</vt:lpstr>
      <vt:lpstr>Segoe UI (Body)</vt:lpstr>
      <vt:lpstr>Segoe UI Light</vt:lpstr>
      <vt:lpstr>Segoe UI Semibold</vt:lpstr>
      <vt:lpstr>Times New Roman</vt:lpstr>
      <vt:lpstr>Wingdings</vt:lpstr>
      <vt:lpstr>Office Theme</vt:lpstr>
      <vt:lpstr>1_M365 PPT Template - 2017</vt:lpstr>
      <vt:lpstr>Black Template</vt:lpstr>
      <vt:lpstr>Light Gray Template</vt:lpstr>
      <vt:lpstr>PowerPoint Presentation</vt:lpstr>
      <vt:lpstr>PowerPoint Presentation</vt:lpstr>
      <vt:lpstr>Agenda</vt:lpstr>
      <vt:lpstr>Customize a SharePoint list or library form</vt:lpstr>
      <vt:lpstr>A single hub where in you can…</vt:lpstr>
      <vt:lpstr>What is Power Platform?</vt:lpstr>
      <vt:lpstr>PowerPoint Presentation</vt:lpstr>
      <vt:lpstr>From where is started?</vt:lpstr>
      <vt:lpstr>Microsoft Dataverse for Teams</vt:lpstr>
      <vt:lpstr>Dataverse for Teams environment</vt:lpstr>
      <vt:lpstr>Environment lifecycle</vt:lpstr>
      <vt:lpstr>PowerPoint Presentation</vt:lpstr>
      <vt:lpstr>Build and deploy apps inside Teams</vt:lpstr>
      <vt:lpstr>PowerPoint Presentation</vt:lpstr>
      <vt:lpstr>Build and deploy flows inside Teams</vt:lpstr>
      <vt:lpstr>PowerPoint Presentation</vt:lpstr>
      <vt:lpstr>Build and deploy bots inside Teams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Nanddeep Nachan</cp:lastModifiedBy>
  <cp:revision>106</cp:revision>
  <dcterms:created xsi:type="dcterms:W3CDTF">2020-02-12T12:44:10Z</dcterms:created>
  <dcterms:modified xsi:type="dcterms:W3CDTF">2021-07-20T09:09:54Z</dcterms:modified>
</cp:coreProperties>
</file>